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Source Han Sans KR Bold" charset="1" panose="020B0800000000000000"/>
      <p:regular r:id="rId17"/>
    </p:embeddedFont>
    <p:embeddedFont>
      <p:font typeface="Raleway" charset="1" panose="00000000000000000000"/>
      <p:regular r:id="rId18"/>
    </p:embeddedFont>
    <p:embeddedFont>
      <p:font typeface="Source Han Sans KR" charset="1" panose="020B0400000000000000"/>
      <p:regular r:id="rId19"/>
    </p:embeddedFont>
    <p:embeddedFont>
      <p:font typeface="Raleway Bold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40693" y="4413250"/>
            <a:ext cx="16006614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대규모 언어 모델(LLM) Prompt Engineering을 통한 한국수어-한국어 번역 서비스 개발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209322" y="3670393"/>
            <a:ext cx="1869356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수어비전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60320" y="8918575"/>
            <a:ext cx="2245221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김민혁 한지석 허재성</a:t>
            </a:r>
          </a:p>
        </p:txBody>
      </p:sp>
      <p:sp>
        <p:nvSpPr>
          <p:cNvPr name="AutoShape 5" id="5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7784" y="3095097"/>
            <a:ext cx="16679896" cy="4506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7028" indent="-223514" lvl="1">
              <a:lnSpc>
                <a:spcPts val="5176"/>
              </a:lnSpc>
              <a:buFont typeface="Arial"/>
              <a:buChar char="•"/>
            </a:pPr>
            <a:r>
              <a:rPr lang="en-US" sz="207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수어 : 수어는 손과 신체적 신호를 이용하는 시각적 언어이며, 비수지신호가 중요한 역할을</a:t>
            </a:r>
            <a:r>
              <a:rPr lang="en-US" sz="207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한다. 한국 수어 데이터셋은 다양한 각도의 영상을 제공하여 의사소통 문제 해결을 돕는다.</a:t>
            </a:r>
          </a:p>
          <a:p>
            <a:pPr algn="l" marL="447028" indent="-223514" lvl="1">
              <a:lnSpc>
                <a:spcPts val="5176"/>
              </a:lnSpc>
              <a:buFont typeface="Arial"/>
              <a:buChar char="•"/>
            </a:pPr>
            <a:r>
              <a:rPr lang="en-US" sz="207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학습: SlowFast Sign 모델을 파인튜닝하여 성능을 향상시켰으며, 환경설정 및 데이터 전처리에서 많은 시행착오를 겪었다. 그럼에도 불구하고 적절한 하이퍼파라미터를 조정하여 모델 학습을 성공적으로 완료할 수 있었다.</a:t>
            </a:r>
          </a:p>
          <a:p>
            <a:pPr algn="l" marL="447028" indent="-223514" lvl="1">
              <a:lnSpc>
                <a:spcPts val="5176"/>
              </a:lnSpc>
              <a:buFont typeface="Arial"/>
              <a:buChar char="•"/>
            </a:pPr>
            <a:r>
              <a:rPr lang="en-US" sz="207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자원 한계 </a:t>
            </a:r>
            <a:r>
              <a:rPr lang="en-US" sz="207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: GPU 성능을 높이고 메모리 용량을 확장하여 배치 크기 및 num_workers 값을 조정, 학습 속도를 개선하고 모델의 일반화 성능을 향상시킬 필요가 있다.</a:t>
            </a:r>
          </a:p>
          <a:p>
            <a:pPr algn="l">
              <a:lnSpc>
                <a:spcPts val="5176"/>
              </a:lnSpc>
            </a:pPr>
          </a:p>
        </p:txBody>
      </p:sp>
      <p:sp>
        <p:nvSpPr>
          <p:cNvPr name="AutoShape 3" id="3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104708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결론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364442" y="5771352"/>
            <a:ext cx="14545107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446871" y="3738182"/>
            <a:ext cx="7190124" cy="1445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794"/>
              </a:lnSpc>
              <a:spcBef>
                <a:spcPct val="0"/>
              </a:spcBef>
            </a:pPr>
            <a:r>
              <a:rPr lang="en-US" b="true" sz="8424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감사합니다.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46871" y="3209033"/>
            <a:ext cx="1402110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수어비전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097789" y="2630153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097789" y="3461252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10097789" y="4362134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10097789" y="5193233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097789" y="6041778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10097789" y="6855431"/>
            <a:ext cx="3405582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169946" y="4627050"/>
            <a:ext cx="2938136" cy="91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b="true" sz="5305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912174" y="2077403"/>
            <a:ext cx="3550221" cy="583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배경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전체 구조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Prompt Engineering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어플리케이션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결론</a:t>
            </a:r>
          </a:p>
          <a:p>
            <a:pPr algn="l">
              <a:lnSpc>
                <a:spcPts val="669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318096" y="2077403"/>
            <a:ext cx="465237" cy="498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 b="true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819108" y="1823925"/>
            <a:ext cx="2247971" cy="698372"/>
            <a:chOff x="0" y="0"/>
            <a:chExt cx="592058" cy="1839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819108" y="6074710"/>
            <a:ext cx="2247971" cy="698372"/>
            <a:chOff x="0" y="0"/>
            <a:chExt cx="592058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19108" y="3922063"/>
            <a:ext cx="2247971" cy="698372"/>
            <a:chOff x="0" y="0"/>
            <a:chExt cx="592058" cy="183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728960" y="2071116"/>
            <a:ext cx="5283664" cy="5913164"/>
          </a:xfrm>
          <a:custGeom>
            <a:avLst/>
            <a:gdLst/>
            <a:ahLst/>
            <a:cxnLst/>
            <a:rect r="r" b="b" t="t" l="l"/>
            <a:pathLst>
              <a:path h="5913164" w="5283664">
                <a:moveTo>
                  <a:pt x="0" y="0"/>
                </a:moveTo>
                <a:lnTo>
                  <a:pt x="5283664" y="0"/>
                </a:lnTo>
                <a:lnTo>
                  <a:pt x="5283664" y="5913164"/>
                </a:lnTo>
                <a:lnTo>
                  <a:pt x="0" y="5913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923832" y="765070"/>
            <a:ext cx="104708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배경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19108" y="2703272"/>
            <a:ext cx="7035690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2016년 한국수화언어법 시행 이후, 농인의 한국수어 사용 실태를 조사함으로써 수어 환경 조성을 위한 기초 데이터를 제공했다.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819108" y="7010565"/>
            <a:ext cx="7035690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 Hub의 수어 영상 데이터를 활용하여 CNN 기반 SlowFastSign 모델을 통해 실시간 수어 인식 애플리케이션을 개발하여 청각장애인과 비장애인 간 원활한 소통을 지원한다.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2314480" y="6188946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연구 목표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19108" y="4766788"/>
            <a:ext cx="7035690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청각장애인, 특히 고령층이 한글 해독 능력이 부족해 수어에 의존하고, 비장애인과의 소통에서 필담, 몸짓 등 불편함을 겪으며, 수어 통역 서비스도 제한적이다.</a:t>
            </a:r>
          </a:p>
          <a:p>
            <a:pPr algn="l">
              <a:lnSpc>
                <a:spcPts val="30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2314480" y="4036504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 제기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314480" y="1938161"/>
            <a:ext cx="125722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연구 배경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587669" y="1580513"/>
            <a:ext cx="10399175" cy="8183698"/>
          </a:xfrm>
          <a:custGeom>
            <a:avLst/>
            <a:gdLst/>
            <a:ahLst/>
            <a:cxnLst/>
            <a:rect r="r" b="b" t="t" l="l"/>
            <a:pathLst>
              <a:path h="8183698" w="10399175">
                <a:moveTo>
                  <a:pt x="0" y="0"/>
                </a:moveTo>
                <a:lnTo>
                  <a:pt x="10399175" y="0"/>
                </a:lnTo>
                <a:lnTo>
                  <a:pt x="10399175" y="8183699"/>
                </a:lnTo>
                <a:lnTo>
                  <a:pt x="0" y="81836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172008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전체 구조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862538" y="2013516"/>
            <a:ext cx="12562924" cy="6688594"/>
          </a:xfrm>
          <a:custGeom>
            <a:avLst/>
            <a:gdLst/>
            <a:ahLst/>
            <a:cxnLst/>
            <a:rect r="r" b="b" t="t" l="l"/>
            <a:pathLst>
              <a:path h="6688594" w="12562924">
                <a:moveTo>
                  <a:pt x="0" y="0"/>
                </a:moveTo>
                <a:lnTo>
                  <a:pt x="12562924" y="0"/>
                </a:lnTo>
                <a:lnTo>
                  <a:pt x="12562924" y="6688593"/>
                </a:lnTo>
                <a:lnTo>
                  <a:pt x="0" y="66885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104708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모델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493371" y="4992075"/>
            <a:ext cx="11301259" cy="4266225"/>
          </a:xfrm>
          <a:custGeom>
            <a:avLst/>
            <a:gdLst/>
            <a:ahLst/>
            <a:cxnLst/>
            <a:rect r="r" b="b" t="t" l="l"/>
            <a:pathLst>
              <a:path h="4266225" w="11301259">
                <a:moveTo>
                  <a:pt x="0" y="0"/>
                </a:moveTo>
                <a:lnTo>
                  <a:pt x="11301258" y="0"/>
                </a:lnTo>
                <a:lnTo>
                  <a:pt x="11301258" y="4266225"/>
                </a:lnTo>
                <a:lnTo>
                  <a:pt x="0" y="4266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36296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Prompt Engineering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2025" y="1968776"/>
            <a:ext cx="15599464" cy="75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1"/>
              </a:lnSpc>
            </a:pPr>
            <a:r>
              <a:rPr lang="en-US" sz="206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•Prompt Engineering은 특정한 목표를 달성하기 위해대형 언어 모델(LLM)에 입력하는 프롬프트(Prompt)를 전략적으로 설계하는 기술이다.</a:t>
            </a:r>
          </a:p>
          <a:p>
            <a:pPr algn="ctr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42882" y="2814174"/>
            <a:ext cx="12786444" cy="763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91"/>
              </a:lnSpc>
            </a:pPr>
            <a:r>
              <a:rPr lang="en-US" sz="206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•효과적으로 프롬프트 엔지니어링을 활용하면, 대형 언어 모델(LLM)이 더 정확한 결과를 출력하도록 유도할 수 있다.</a:t>
            </a:r>
          </a:p>
          <a:p>
            <a:pPr algn="ctr">
              <a:lnSpc>
                <a:spcPts val="3091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663793"/>
            <a:ext cx="1623060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•모델을 효과적으로 사용하기 위해서는 일반적으로 지침과 몇 가지 예시를 프롬프트에 포함시키며, 이렇게 작업을 수행하는 방법을 예시로 보여주는 방식을 “퓨샷 학습(few-shot learning)“이라고 한다.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126421" y="4850142"/>
            <a:ext cx="11301259" cy="3913061"/>
          </a:xfrm>
          <a:custGeom>
            <a:avLst/>
            <a:gdLst/>
            <a:ahLst/>
            <a:cxnLst/>
            <a:rect r="r" b="b" t="t" l="l"/>
            <a:pathLst>
              <a:path h="3913061" w="11301259">
                <a:moveTo>
                  <a:pt x="0" y="0"/>
                </a:moveTo>
                <a:lnTo>
                  <a:pt x="11301259" y="0"/>
                </a:lnTo>
                <a:lnTo>
                  <a:pt x="11301259" y="3913061"/>
                </a:lnTo>
                <a:lnTo>
                  <a:pt x="0" y="3913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452309"/>
            <a:ext cx="4815514" cy="2708726"/>
          </a:xfrm>
          <a:custGeom>
            <a:avLst/>
            <a:gdLst/>
            <a:ahLst/>
            <a:cxnLst/>
            <a:rect r="r" b="b" t="t" l="l"/>
            <a:pathLst>
              <a:path h="2708726" w="4815514">
                <a:moveTo>
                  <a:pt x="0" y="0"/>
                </a:moveTo>
                <a:lnTo>
                  <a:pt x="4815514" y="0"/>
                </a:lnTo>
                <a:lnTo>
                  <a:pt x="4815514" y="2708727"/>
                </a:lnTo>
                <a:lnTo>
                  <a:pt x="0" y="27087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77199"/>
            <a:ext cx="14604132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•본 프로젝트에서는 프롬프트 엔지니어링을 효과적으로 수행하기 위한 LLM으로써 ChatGPT로 널리 알려진 openai 사의 API를 이용하였다.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8225" y="2786824"/>
            <a:ext cx="9922609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•해당 API를 통해 제공되는 모델을 더욱 효과적으로 사용하기 위해 Fine-Tuning을 진행하였다.</a:t>
            </a:r>
          </a:p>
        </p:txBody>
      </p:sp>
      <p:sp>
        <p:nvSpPr>
          <p:cNvPr name="AutoShape 7" id="7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923832" y="765070"/>
            <a:ext cx="36296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Prompt Engineering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57958" y="2887777"/>
            <a:ext cx="10772083" cy="6665227"/>
          </a:xfrm>
          <a:custGeom>
            <a:avLst/>
            <a:gdLst/>
            <a:ahLst/>
            <a:cxnLst/>
            <a:rect r="r" b="b" t="t" l="l"/>
            <a:pathLst>
              <a:path h="6665227" w="10772083">
                <a:moveTo>
                  <a:pt x="0" y="0"/>
                </a:moveTo>
                <a:lnTo>
                  <a:pt x="10772084" y="0"/>
                </a:lnTo>
                <a:lnTo>
                  <a:pt x="10772084" y="6665226"/>
                </a:lnTo>
                <a:lnTo>
                  <a:pt x="0" y="6665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038798"/>
            <a:ext cx="1392599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•AI모델을 통해 생성될 수 있는 예상 글로스 집합과, 각 글로스 집합이 바람직하게 해석된 결과 2000여개를 openai API에 학습시켰다.</a:t>
            </a:r>
          </a:p>
        </p:txBody>
      </p:sp>
      <p:sp>
        <p:nvSpPr>
          <p:cNvPr name="AutoShape 4" id="4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923832" y="765070"/>
            <a:ext cx="36296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Prompt Engineering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93371" y="3131520"/>
            <a:ext cx="11301259" cy="1101873"/>
          </a:xfrm>
          <a:custGeom>
            <a:avLst/>
            <a:gdLst/>
            <a:ahLst/>
            <a:cxnLst/>
            <a:rect r="r" b="b" t="t" l="l"/>
            <a:pathLst>
              <a:path h="1101873" w="11301259">
                <a:moveTo>
                  <a:pt x="0" y="0"/>
                </a:moveTo>
                <a:lnTo>
                  <a:pt x="11301258" y="0"/>
                </a:lnTo>
                <a:lnTo>
                  <a:pt x="11301258" y="1101873"/>
                </a:lnTo>
                <a:lnTo>
                  <a:pt x="0" y="1101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23322" y="5518331"/>
            <a:ext cx="9241357" cy="4215356"/>
          </a:xfrm>
          <a:custGeom>
            <a:avLst/>
            <a:gdLst/>
            <a:ahLst/>
            <a:cxnLst/>
            <a:rect r="r" b="b" t="t" l="l"/>
            <a:pathLst>
              <a:path h="4215356" w="9241357">
                <a:moveTo>
                  <a:pt x="0" y="0"/>
                </a:moveTo>
                <a:lnTo>
                  <a:pt x="9241356" y="0"/>
                </a:lnTo>
                <a:lnTo>
                  <a:pt x="9241356" y="4215356"/>
                </a:lnTo>
                <a:lnTo>
                  <a:pt x="0" y="42153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9124950" y="4565437"/>
            <a:ext cx="0" cy="578063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1917396"/>
            <a:ext cx="602530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•파인튜닝 전 후로 해석 결과의 정확도가 많이 향상되었다.</a:t>
            </a:r>
          </a:p>
        </p:txBody>
      </p:sp>
      <p:sp>
        <p:nvSpPr>
          <p:cNvPr name="AutoShape 6" id="6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923832" y="765070"/>
            <a:ext cx="362962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Prompt Engineering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DAGUem8Vs8w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